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FBB37-BD42-44CC-8124-1D99AA07D42D}" v="57" dt="2021-06-12T12:30:38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FAAFDF-689C-4F52-8C0C-675FEB847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F948CB-B673-43E3-933C-F9887FF22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0F42EF-545C-4A24-9F10-BD0054B4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4C25-9F62-43FF-A4B5-5ABF311953B6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B5EBCA-8F16-4483-BED7-2C5ED8B47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A5553B-DB41-4667-9F74-5F09F4F5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B9AC-A64C-45F7-9BD1-87CF2B7A2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6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569E59-4B0D-43F5-A07A-9E2C00A0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352E76-DE7A-42EE-B372-B469DDAC0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1844BE-33FF-4101-A4BF-8E40DE0D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4C25-9F62-43FF-A4B5-5ABF311953B6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6A45DC-B2D7-4C7C-AF44-694E1834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17BB00-367C-40E7-B56B-F868BE0B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B9AC-A64C-45F7-9BD1-87CF2B7A2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97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CDB2259-0A88-4065-897A-69145A58E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7C9C49-019B-4201-A0CF-FD729E9A1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1F05F9-3AF5-4C28-925A-A4CDD8F46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4C25-9F62-43FF-A4B5-5ABF311953B6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503A44-0B96-4F5F-B815-00FA8DE76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663F7B-236F-45E9-A645-080AD56D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B9AC-A64C-45F7-9BD1-87CF2B7A2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87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28DB1A-268E-4A9C-9797-2B7A75CB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2CD0CF-3F40-4F14-9816-FB90A543F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928A32-86D4-4CAD-82C8-D53516A3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4C25-9F62-43FF-A4B5-5ABF311953B6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402490-CFA9-40D3-A0C5-9A2719B8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04036F-D254-4778-8B1D-959F79AB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B9AC-A64C-45F7-9BD1-87CF2B7A2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72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CA3CAF-897D-4D27-8409-8CE4B4D6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6056D3-B470-4278-9D0F-F93209CBC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A696BA-1F72-439A-A8B2-138EC53C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4C25-9F62-43FF-A4B5-5ABF311953B6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7133F4-312C-4C5D-BFE6-C4C42C9D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1D9EB6-D6B0-4512-8F2A-273782B3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B9AC-A64C-45F7-9BD1-87CF2B7A2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7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4FB46D-0526-4D51-9770-C0210DDA6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0F7CD8-4BBC-474E-9DB5-7F137AA92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7C87B4F-E3A9-4B59-B224-A4832964B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00CCB1-6DFE-4161-A479-2FE87EF7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4C25-9F62-43FF-A4B5-5ABF311953B6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8A074D-F645-42EC-BE44-85A63F90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20E3F5-57B5-418F-951B-F2AA698F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B9AC-A64C-45F7-9BD1-87CF2B7A2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16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9B4685-234A-4FD0-9A72-F11BB973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FBCDA6-855F-4C47-8102-369C0289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45F4E6-4313-4A1A-A48C-3412A0BF3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B2B4212-9C3A-4D8F-B111-0DAC5520D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5A92BE3-9083-48A7-B899-FA2479A68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CF5EA9E-DB8C-44E2-8E72-EF81A59F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4C25-9F62-43FF-A4B5-5ABF311953B6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13314D4-0BA9-4FB4-A932-1FDF4387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CC008EE-C2C6-42E0-B7B3-2564C1D9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B9AC-A64C-45F7-9BD1-87CF2B7A2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80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5DDBAC-573A-4374-BDFC-D7A16333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3007E6-F4A6-4FE0-B5DD-D3465851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4C25-9F62-43FF-A4B5-5ABF311953B6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08313D8-6908-475A-8695-51DA4D96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70BA25-F729-482D-8C05-1C8791C9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B9AC-A64C-45F7-9BD1-87CF2B7A2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24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376B19A-52A0-49BA-8566-BF94197C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4C25-9F62-43FF-A4B5-5ABF311953B6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E64ACB9-F212-418D-A9FE-DF68B22B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07E163-40C5-4FA0-AC89-C2FFA67A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B9AC-A64C-45F7-9BD1-87CF2B7A2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07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BDD4A4-C104-40CF-B13C-14F73C51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F01BC9-7F04-4C44-A598-4E3D058F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1E5B189-4BBC-4A6C-A793-7802497BE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61080D-7EF3-4F65-BB40-EADAA3FE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4C25-9F62-43FF-A4B5-5ABF311953B6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19CD27-BA81-44B8-A3D1-FC8939B2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4C5A23-7283-41C2-899E-DA6ECA5D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B9AC-A64C-45F7-9BD1-87CF2B7A2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27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6F1E26-497C-4ADC-860A-60CD0AD9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1538C3A-9C20-4F17-B648-5CCBD94C9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481BE7-96FD-48B5-A288-05E038D6B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5BC92A-7D76-48D2-9138-B302A780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4C25-9F62-43FF-A4B5-5ABF311953B6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D9A956-9033-4E0B-8E48-3A7E622C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5B4967-6D67-4D65-9FCE-C07E0E55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B9AC-A64C-45F7-9BD1-87CF2B7A2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17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7312112-AC9B-482B-ABE9-E1546B1E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ED917A-AE19-4610-8942-A0BB9A166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546B08-7FC0-4FCA-B3F6-F11A3C5A2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F4C25-9F62-43FF-A4B5-5ABF311953B6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A39C3B-57B7-485B-BDCF-3E968A100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833B51-FC6C-46FE-80B2-2CD421087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1B9AC-A64C-45F7-9BD1-87CF2B7A2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75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hewiki.kr/w/%ED%85%8C%EB%A3%A8%ED%85%8C%EB%A3%A8%EB%B3%B4%EC%A6%88" TargetMode="External"/><Relationship Id="rId3" Type="http://schemas.openxmlformats.org/officeDocument/2006/relationships/hyperlink" Target="https://publicdomainq.net/rain-girl-hydrangea-0022246/" TargetMode="External"/><Relationship Id="rId7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publicdomainq.net/teru-teru-bozu-rain-0007814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www.walkgoler.cc/cube/product/151/848" TargetMode="External"/><Relationship Id="rId3" Type="http://schemas.openxmlformats.org/officeDocument/2006/relationships/hyperlink" Target="https://publicdomainq.net/sushi-japanese-food-0023612/" TargetMode="External"/><Relationship Id="rId7" Type="http://schemas.openxmlformats.org/officeDocument/2006/relationships/hyperlink" Target="https://publicdomainq.net/boiled-rice-food-0014374/" TargetMode="External"/><Relationship Id="rId12" Type="http://schemas.openxmlformats.org/officeDocument/2006/relationships/image" Target="../media/image13.jpeg"/><Relationship Id="rId17" Type="http://schemas.openxmlformats.org/officeDocument/2006/relationships/hyperlink" Target="https://ja.wikipedia.org/wiki/%E7%85%8E%E9%A4%85" TargetMode="External"/><Relationship Id="rId2" Type="http://schemas.openxmlformats.org/officeDocument/2006/relationships/image" Target="../media/image8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s://ja.wikipedia.org/wiki/%E7%84%BC%E3%81%8D%E3%81%8A%E3%81%AB%E3%81%8E%E3%82%8A" TargetMode="External"/><Relationship Id="rId5" Type="http://schemas.openxmlformats.org/officeDocument/2006/relationships/hyperlink" Target="https://publicdomainq.net/sekihan-food-0010771/" TargetMode="External"/><Relationship Id="rId15" Type="http://schemas.openxmlformats.org/officeDocument/2006/relationships/hyperlink" Target="https://publicdomainq.net/beef-curry-rice-food-0014955/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s://publicdomainq.net/red-and-white-rice-cake-0015785/" TargetMode="External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g-covered mountain">
            <a:extLst>
              <a:ext uri="{FF2B5EF4-FFF2-40B4-BE49-F238E27FC236}">
                <a16:creationId xmlns:a16="http://schemas.microsoft.com/office/drawing/2014/main" id="{74760744-CF9F-4567-A4B0-547F5EDA0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6575A51-1031-44D0-B894-FBB3EE8CB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24619"/>
            <a:ext cx="5541054" cy="1655378"/>
          </a:xfrm>
        </p:spPr>
        <p:txBody>
          <a:bodyPr>
            <a:normAutofit/>
          </a:bodyPr>
          <a:lstStyle/>
          <a:p>
            <a:r>
              <a:rPr kumimoji="1" lang="en-US" altLang="ja-JP" sz="4100" b="1" dirty="0"/>
              <a:t>Japanese Rainy season</a:t>
            </a:r>
            <a:br>
              <a:rPr kumimoji="1" lang="en-US" altLang="ja-JP" sz="4100" b="1" dirty="0"/>
            </a:br>
            <a:r>
              <a:rPr kumimoji="1" lang="en-US" altLang="ja-JP" sz="4100" b="1" dirty="0"/>
              <a:t>“</a:t>
            </a:r>
            <a:r>
              <a:rPr lang="en-US" altLang="ja-JP" sz="4100" b="1" dirty="0" err="1"/>
              <a:t>Tsuyu</a:t>
            </a:r>
            <a:r>
              <a:rPr lang="en-US" altLang="ja-JP" sz="4100" b="1" dirty="0"/>
              <a:t>” in June</a:t>
            </a:r>
            <a:endParaRPr kumimoji="1" lang="ja-JP" altLang="en-US" sz="4100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7FE349-351B-4409-AB4E-430EB2D6C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8659" y="4283929"/>
            <a:ext cx="4431162" cy="1337967"/>
          </a:xfrm>
        </p:spPr>
        <p:txBody>
          <a:bodyPr>
            <a:normAutofit/>
          </a:bodyPr>
          <a:lstStyle/>
          <a:p>
            <a:r>
              <a:rPr lang="en-US" altLang="ja-JP" dirty="0"/>
              <a:t>Seiichi Miyata         </a:t>
            </a:r>
          </a:p>
          <a:p>
            <a:r>
              <a:rPr lang="en-US" altLang="ja-JP" dirty="0"/>
              <a:t> June 14, 2021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43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F504EB6-A9C8-4284-8871-EA560EFB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r"/>
            <a:r>
              <a:rPr kumimoji="1" lang="en-US" altLang="ja-JP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July, when Torrance delegation comes to Kashiwa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375787A8-1792-4F94-A3C1-D980E60B3515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3" b="2"/>
          <a:stretch/>
        </p:blipFill>
        <p:spPr bwMode="auto">
          <a:xfrm>
            <a:off x="393308" y="352931"/>
            <a:ext cx="5559480" cy="3749040"/>
          </a:xfrm>
          <a:prstGeom prst="rect">
            <a:avLst/>
          </a:prstGeom>
          <a:noFill/>
        </p:spPr>
      </p:pic>
      <p:pic>
        <p:nvPicPr>
          <p:cNvPr id="5" name="コンテンツ プレースホルダー 3">
            <a:extLst>
              <a:ext uri="{FF2B5EF4-FFF2-40B4-BE49-F238E27FC236}">
                <a16:creationId xmlns:a16="http://schemas.microsoft.com/office/drawing/2014/main" id="{A84ED55C-7F47-43CF-80EB-1011C02A72B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1237" b="9389"/>
          <a:stretch/>
        </p:blipFill>
        <p:spPr bwMode="auto">
          <a:xfrm>
            <a:off x="6493566" y="352931"/>
            <a:ext cx="5338535" cy="3718776"/>
          </a:xfrm>
          <a:prstGeom prst="rect">
            <a:avLst/>
          </a:prstGeom>
          <a:noFill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B59945-D465-4CD2-9DA0-9F1E6507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84" y="4690076"/>
            <a:ext cx="6609921" cy="1526741"/>
          </a:xfrm>
          <a:solidFill>
            <a:schemeClr val="accent4"/>
          </a:solidFill>
        </p:spPr>
        <p:txBody>
          <a:bodyPr anchor="ctr">
            <a:normAutofit lnSpcReduction="10000"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Late August, before harvesting :</a:t>
            </a:r>
          </a:p>
          <a:p>
            <a:r>
              <a:rPr lang="en-US" sz="3200" dirty="0">
                <a:solidFill>
                  <a:srgbClr val="002060"/>
                </a:solidFill>
              </a:rPr>
              <a:t>The rice ears are standing in golden waves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718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B352E0-5E8D-440E-BFF9-B97C3F1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rgbClr val="002060"/>
                </a:solidFill>
              </a:rPr>
              <a:t>                                            </a:t>
            </a:r>
            <a:r>
              <a:rPr kumimoji="1" lang="en-US" altLang="ja-JP" sz="4000" b="1" dirty="0">
                <a:solidFill>
                  <a:srgbClr val="002060"/>
                </a:solidFill>
              </a:rPr>
              <a:t>Hydrangea</a:t>
            </a:r>
            <a:endParaRPr kumimoji="1" lang="ja-JP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コンテンツ プレースホルダー 3" descr="Meiji Jingu Inner garden">
            <a:extLst>
              <a:ext uri="{FF2B5EF4-FFF2-40B4-BE49-F238E27FC236}">
                <a16:creationId xmlns:a16="http://schemas.microsoft.com/office/drawing/2014/main" id="{3D5ECF71-A2C3-48E8-BD49-FA84B447796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65125"/>
            <a:ext cx="5154336" cy="388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ソース画像を表示">
            <a:extLst>
              <a:ext uri="{FF2B5EF4-FFF2-40B4-BE49-F238E27FC236}">
                <a16:creationId xmlns:a16="http://schemas.microsoft.com/office/drawing/2014/main" id="{D792737E-AF40-4ACB-B898-EC36F9D517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42160"/>
            <a:ext cx="5334000" cy="40497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FADF9B-D1FE-4E90-8CD7-2B1CAC312168}"/>
              </a:ext>
            </a:extLst>
          </p:cNvPr>
          <p:cNvSpPr txBox="1"/>
          <p:nvPr/>
        </p:nvSpPr>
        <p:spPr>
          <a:xfrm>
            <a:off x="1948070" y="4590554"/>
            <a:ext cx="1635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Iris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50717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270C39B6-2FFE-46F9-9693-EFF2C69A99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27815" y="1310474"/>
            <a:ext cx="4651259" cy="36226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56E08AD-B99B-4261-A20B-1EF30660A9F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04125" y="1844675"/>
            <a:ext cx="3203575" cy="22701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AADDE88-BC5F-41A8-9EF8-59902FCD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091"/>
            <a:ext cx="9331044" cy="11125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kumimoji="1" lang="en-US" altLang="ja-JP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Sunshine Goblin     </a:t>
            </a:r>
            <a:r>
              <a:rPr kumimoji="1" lang="en-US" altLang="ja-JP" sz="3600" b="1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“</a:t>
            </a:r>
            <a:r>
              <a:rPr kumimoji="1" lang="en-US" altLang="ja-JP" sz="3600" b="1" kern="1200" dirty="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Teru-teru-bozu</a:t>
            </a:r>
            <a:r>
              <a:rPr kumimoji="1" lang="en-US" altLang="ja-JP" sz="3600" b="1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”</a:t>
            </a:r>
            <a:br>
              <a:rPr kumimoji="1" lang="en-US" altLang="ja-JP" sz="3600" b="1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endParaRPr kumimoji="1" lang="en-US" altLang="ja-JP" sz="3600" b="1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2EDAC90-C7D8-4DAB-9D34-A1186605206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43" y="3790202"/>
            <a:ext cx="3203575" cy="194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C3BA5C0-9E2D-4A58-8D19-6D701CC6295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727592" y="1237440"/>
            <a:ext cx="3525873" cy="219156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A437A48-C80F-4C53-B891-44384BD25BC1}"/>
              </a:ext>
            </a:extLst>
          </p:cNvPr>
          <p:cNvSpPr txBox="1"/>
          <p:nvPr/>
        </p:nvSpPr>
        <p:spPr>
          <a:xfrm>
            <a:off x="3497812" y="5781546"/>
            <a:ext cx="7068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highlight>
                  <a:srgbClr val="FFFF00"/>
                </a:highlight>
              </a:rPr>
              <a:t>Geta </a:t>
            </a:r>
            <a:r>
              <a:rPr kumimoji="1" lang="en-US" altLang="ja-JP" sz="2800" dirty="0" err="1">
                <a:highlight>
                  <a:srgbClr val="FFFF00"/>
                </a:highlight>
              </a:rPr>
              <a:t>uranai</a:t>
            </a:r>
            <a:r>
              <a:rPr kumimoji="1" lang="en-US" altLang="ja-JP" sz="2800" dirty="0">
                <a:highlight>
                  <a:srgbClr val="FFFF00"/>
                </a:highlight>
              </a:rPr>
              <a:t>: Children’s weather forecast</a:t>
            </a:r>
            <a:endParaRPr kumimoji="1" lang="ja-JP" alt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383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2BC89F57-CFD1-4D3D-82E4-AC11AE1DC56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1875" y="914400"/>
            <a:ext cx="3551238" cy="22923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8C04C07-D47E-4180-A602-0852BFC3CA2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1875" y="3275013"/>
            <a:ext cx="3551238" cy="260667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E4485C8-591C-4B23-B29D-386550A0FBC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649788" y="914400"/>
            <a:ext cx="3294063" cy="21336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39D0340-3F74-4203-BC28-C96A3CED797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649788" y="3116263"/>
            <a:ext cx="3294063" cy="17176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E281BEE-BACB-4C23-8D6B-ECB42CC2A2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649788" y="4902200"/>
            <a:ext cx="1519238" cy="97948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56FFC09-B405-4D76-A372-FE6F215E05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238875" y="4902200"/>
            <a:ext cx="1704975" cy="97948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063A6E8-38B2-430B-9315-4B4AF532AA20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012113" y="914400"/>
            <a:ext cx="3071813" cy="194945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811937F-4EFE-4B2E-8352-58E858AACB1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8012113" y="2932113"/>
            <a:ext cx="3071813" cy="29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9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725175-E382-4A3A-A3EE-B0F0B5C5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618566"/>
            <a:ext cx="10515600" cy="289528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b="1" dirty="0"/>
              <a:t>Rainy season </a:t>
            </a:r>
            <a:r>
              <a:rPr kumimoji="1" lang="en-US" altLang="ja-JP" dirty="0"/>
              <a:t>---in entire east Asia, except</a:t>
            </a:r>
            <a:br>
              <a:rPr kumimoji="1" lang="en-US" altLang="ja-JP" dirty="0"/>
            </a:br>
            <a:r>
              <a:rPr kumimoji="1" lang="ja-JP" altLang="en-US" dirty="0"/>
              <a:t>　　　　　　</a:t>
            </a:r>
            <a:r>
              <a:rPr kumimoji="1" lang="en-US" altLang="ja-JP" dirty="0"/>
              <a:t>    Hokkaido</a:t>
            </a:r>
            <a:br>
              <a:rPr kumimoji="1" lang="en-US" altLang="ja-JP" dirty="0"/>
            </a:br>
            <a:r>
              <a:rPr kumimoji="1" lang="en-US" altLang="ja-JP" dirty="0"/>
              <a:t>                     </a:t>
            </a:r>
            <a:r>
              <a:rPr kumimoji="1" lang="en-US" altLang="ja-JP" sz="4400" dirty="0"/>
              <a:t>---the end of spring and </a:t>
            </a:r>
            <a:br>
              <a:rPr kumimoji="1" lang="en-US" altLang="ja-JP" sz="4400" dirty="0"/>
            </a:br>
            <a:r>
              <a:rPr lang="en-US" altLang="ja-JP" sz="4400" dirty="0"/>
              <a:t>                         </a:t>
            </a:r>
            <a:r>
              <a:rPr kumimoji="1" lang="en-US" altLang="ja-JP" sz="4400" dirty="0"/>
              <a:t>the beginning of the summer</a:t>
            </a:r>
            <a:br>
              <a:rPr kumimoji="1" lang="en-US" altLang="ja-JP" sz="4400" dirty="0"/>
            </a:br>
            <a:br>
              <a:rPr kumimoji="1" lang="en-US" altLang="ja-JP" dirty="0"/>
            </a:br>
            <a:r>
              <a:rPr kumimoji="1" lang="en-US" altLang="ja-JP" dirty="0"/>
              <a:t>                         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F01B11-E02B-46B4-8EDE-0F19438BE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56" y="3703004"/>
            <a:ext cx="10866120" cy="2895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000" dirty="0"/>
              <a:t>                     </a:t>
            </a:r>
          </a:p>
          <a:p>
            <a:pPr marL="0" indent="0">
              <a:buNone/>
            </a:pPr>
            <a:r>
              <a:rPr lang="en-US" altLang="ja-JP" sz="4000" dirty="0"/>
              <a:t> In </a:t>
            </a:r>
            <a:r>
              <a:rPr lang="en-US" altLang="ja-JP" sz="4000" b="1" dirty="0">
                <a:solidFill>
                  <a:srgbClr val="C00000"/>
                </a:solidFill>
              </a:rPr>
              <a:t>Kashiwa</a:t>
            </a:r>
            <a:r>
              <a:rPr lang="en-US" altLang="ja-JP" sz="4000" dirty="0"/>
              <a:t> area  </a:t>
            </a:r>
            <a:r>
              <a:rPr lang="ja-JP" altLang="en-US" sz="4000" dirty="0"/>
              <a:t>⇒　</a:t>
            </a:r>
            <a:r>
              <a:rPr lang="en-US" altLang="ja-JP" sz="4000" dirty="0">
                <a:solidFill>
                  <a:srgbClr val="C00000"/>
                </a:solidFill>
              </a:rPr>
              <a:t>June 8 to July 21</a:t>
            </a:r>
          </a:p>
          <a:p>
            <a:pPr marL="0" indent="0">
              <a:buNone/>
            </a:pPr>
            <a:endParaRPr kumimoji="1" lang="en-US" altLang="ja-JP" sz="4000" b="1" dirty="0"/>
          </a:p>
          <a:p>
            <a:pPr marL="0" indent="0">
              <a:buNone/>
            </a:pPr>
            <a:r>
              <a:rPr kumimoji="1" lang="ja-JP" altLang="en-US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The best season for rice planting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7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3198EF-14F9-4BDD-832C-CBE34570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traditional style of rice planting</a:t>
            </a:r>
            <a:endParaRPr kumimoji="1" lang="ja-JP" altLang="en-US" dirty="0"/>
          </a:p>
        </p:txBody>
      </p:sp>
      <p:pic>
        <p:nvPicPr>
          <p:cNvPr id="4" name="コンテンツ プレースホルダー 3" descr="田植えをする人たち">
            <a:extLst>
              <a:ext uri="{FF2B5EF4-FFF2-40B4-BE49-F238E27FC236}">
                <a16:creationId xmlns:a16="http://schemas.microsoft.com/office/drawing/2014/main" id="{94B728A9-351C-4DDC-A3D7-8ED2E130454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93" y="1889760"/>
            <a:ext cx="3997454" cy="481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B33D854-F662-4442-B28F-322FB66C3E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45760" y="1889759"/>
            <a:ext cx="6172199" cy="47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1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823B55C-F8B1-46E0-AF39-CF29A83E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en-US" altLang="ja-JP" sz="3600"/>
              <a:t>Rice planting in modern days</a:t>
            </a:r>
            <a:endParaRPr kumimoji="1" lang="en-US" altLang="ja-JP" sz="3600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F5B25353-6662-4446-9ADD-BE95CB7DD3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973" y="1439138"/>
            <a:ext cx="5461202" cy="4445456"/>
          </a:xfrm>
          <a:prstGeom prst="rect">
            <a:avLst/>
          </a:prstGeom>
          <a:noFill/>
        </p:spPr>
      </p:pic>
      <p:pic>
        <p:nvPicPr>
          <p:cNvPr id="5" name="図 4" descr="平成元年～">
            <a:extLst>
              <a:ext uri="{FF2B5EF4-FFF2-40B4-BE49-F238E27FC236}">
                <a16:creationId xmlns:a16="http://schemas.microsoft.com/office/drawing/2014/main" id="{D0DCACCA-06A9-4886-99C7-890C0025A4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6670" y="1439138"/>
            <a:ext cx="5212665" cy="4445456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3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3DD83E0-C1D6-4164-A9D6-48663328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10515600" cy="18400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kumimoji="1" lang="en-US" altLang="ja-JP" sz="52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May </a:t>
            </a:r>
            <a:r>
              <a:rPr kumimoji="1" lang="en-US" altLang="ja-JP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</a:t>
            </a:r>
            <a:r>
              <a:rPr kumimoji="1" lang="en-US" altLang="ja-JP" sz="52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June - July</a:t>
            </a:r>
            <a:endParaRPr kumimoji="1" lang="en-US" altLang="ja-JP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C9073620-2F2D-4B90-9BA5-123A0602C19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6" r="23431" b="-4"/>
          <a:stretch/>
        </p:blipFill>
        <p:spPr bwMode="auto">
          <a:xfrm>
            <a:off x="182787" y="2558694"/>
            <a:ext cx="2827865" cy="3731891"/>
          </a:xfrm>
          <a:prstGeom prst="rect">
            <a:avLst/>
          </a:prstGeom>
          <a:noFill/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FD07521-6E1B-49F1-92D7-5A504E697A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2" r="12138" b="3"/>
          <a:stretch/>
        </p:blipFill>
        <p:spPr bwMode="auto">
          <a:xfrm>
            <a:off x="3180760" y="2558694"/>
            <a:ext cx="2827865" cy="3731891"/>
          </a:xfrm>
          <a:prstGeom prst="rect">
            <a:avLst/>
          </a:prstGeom>
          <a:noFill/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E060A-E763-48F3-A721-D5F0BBD77A0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0" r="31240" b="3"/>
          <a:stretch/>
        </p:blipFill>
        <p:spPr bwMode="auto">
          <a:xfrm>
            <a:off x="6178733" y="2558694"/>
            <a:ext cx="2827865" cy="3731891"/>
          </a:xfrm>
          <a:prstGeom prst="rect">
            <a:avLst/>
          </a:prstGeom>
          <a:noFill/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1E3CCE5-87A5-4CF0-B966-0D42C93DD7F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r="33242" b="3"/>
          <a:stretch/>
        </p:blipFill>
        <p:spPr bwMode="auto">
          <a:xfrm>
            <a:off x="9176706" y="2558694"/>
            <a:ext cx="2827865" cy="373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270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E04F7DF-2535-4AB8-A03F-F91F0F381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B66D016-64C4-4855-BD20-E2F92E64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6650736" cy="1645920"/>
          </a:xfrm>
        </p:spPr>
        <p:txBody>
          <a:bodyPr>
            <a:normAutofit/>
          </a:bodyPr>
          <a:lstStyle/>
          <a:p>
            <a:r>
              <a:rPr kumimoji="1" lang="en-US" altLang="ja-JP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September - October</a:t>
            </a:r>
            <a:endParaRPr kumimoji="1" lang="ja-JP" altLang="en-US" sz="5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81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C2D5A7E-B65C-40F9-9E5D-60ADB92FA87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36546" b="3"/>
          <a:stretch/>
        </p:blipFill>
        <p:spPr bwMode="auto">
          <a:xfrm>
            <a:off x="3261360" y="2617201"/>
            <a:ext cx="2834640" cy="3639312"/>
          </a:xfrm>
          <a:prstGeom prst="rect">
            <a:avLst/>
          </a:prstGeom>
          <a:noFill/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6CA1282-A00D-4F0A-B098-468C7881672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r="26679"/>
          <a:stretch/>
        </p:blipFill>
        <p:spPr bwMode="auto">
          <a:xfrm>
            <a:off x="6262116" y="2617201"/>
            <a:ext cx="2696354" cy="3639312"/>
          </a:xfrm>
          <a:prstGeom prst="rect">
            <a:avLst/>
          </a:prstGeom>
          <a:noFill/>
        </p:spPr>
      </p:pic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A4021759-E723-4D1E-A3E2-9359BBBFA73E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9" r="16533"/>
          <a:stretch/>
        </p:blipFill>
        <p:spPr bwMode="auto">
          <a:xfrm>
            <a:off x="260604" y="2617201"/>
            <a:ext cx="2834640" cy="3639312"/>
          </a:xfrm>
          <a:prstGeom prst="rect">
            <a:avLst/>
          </a:prstGeom>
          <a:noFill/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1EE8FBC-FEBF-4093-AC23-617FBDA09B4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r="28849"/>
          <a:stretch/>
        </p:blipFill>
        <p:spPr bwMode="auto">
          <a:xfrm>
            <a:off x="9110472" y="2606462"/>
            <a:ext cx="2834640" cy="3639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00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789</TotalTime>
  <Words>133</Words>
  <Application>Microsoft Office PowerPoint</Application>
  <PresentationFormat>ワイド画面</PresentationFormat>
  <Paragraphs>19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游ゴシック Light</vt:lpstr>
      <vt:lpstr>Arial</vt:lpstr>
      <vt:lpstr>Calibri</vt:lpstr>
      <vt:lpstr>Office テーマ</vt:lpstr>
      <vt:lpstr>Japanese Rainy season “Tsuyu” in June</vt:lpstr>
      <vt:lpstr>                                            Hydrangea</vt:lpstr>
      <vt:lpstr>Sunshine Goblin     “Teru-teru-bozu” </vt:lpstr>
      <vt:lpstr>PowerPoint プレゼンテーション</vt:lpstr>
      <vt:lpstr>  Rainy season ---in entire east Asia, except 　　　　　　    Hokkaido                      ---the end of spring and                           the beginning of the summer                            </vt:lpstr>
      <vt:lpstr>The traditional style of rice planting</vt:lpstr>
      <vt:lpstr>Rice planting in modern days</vt:lpstr>
      <vt:lpstr>  May                        June - July</vt:lpstr>
      <vt:lpstr>September - October</vt:lpstr>
      <vt:lpstr>Early July, when Torrance delegation comes to Kashiwa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小菅 あけみ</dc:creator>
  <cp:lastModifiedBy>宮田 誠一</cp:lastModifiedBy>
  <cp:revision>14</cp:revision>
  <dcterms:created xsi:type="dcterms:W3CDTF">2021-06-12T11:37:46Z</dcterms:created>
  <dcterms:modified xsi:type="dcterms:W3CDTF">2021-06-14T03:31:58Z</dcterms:modified>
</cp:coreProperties>
</file>